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1"/>
  </p:sldMasterIdLst>
  <p:notesMasterIdLst>
    <p:notesMasterId r:id="rId12"/>
  </p:notesMasterIdLst>
  <p:sldIdLst>
    <p:sldId id="256" r:id="rId2"/>
    <p:sldId id="257" r:id="rId3"/>
    <p:sldId id="258" r:id="rId4"/>
    <p:sldId id="259" r:id="rId5"/>
    <p:sldId id="260" r:id="rId6"/>
    <p:sldId id="262" r:id="rId7"/>
    <p:sldId id="261" r:id="rId8"/>
    <p:sldId id="263" r:id="rId9"/>
    <p:sldId id="265"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126" autoAdjust="0"/>
  </p:normalViewPr>
  <p:slideViewPr>
    <p:cSldViewPr snapToGrid="0">
      <p:cViewPr varScale="1">
        <p:scale>
          <a:sx n="67" d="100"/>
          <a:sy n="67" d="100"/>
        </p:scale>
        <p:origin x="85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696AB4-822B-41C2-B815-CF76CCD39ACD}" type="datetimeFigureOut">
              <a:rPr lang="en-US" smtClean="0"/>
              <a:t>4/1/2019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F982D5-1C4B-4F1A-BFA1-6009FCEFC605}" type="slidenum">
              <a:rPr lang="en-US" smtClean="0"/>
              <a:t>‹#›</a:t>
            </a:fld>
            <a:endParaRPr lang="en-US"/>
          </a:p>
        </p:txBody>
      </p:sp>
    </p:spTree>
    <p:extLst>
      <p:ext uri="{BB962C8B-B14F-4D97-AF65-F5344CB8AC3E}">
        <p14:creationId xmlns:p14="http://schemas.microsoft.com/office/powerpoint/2010/main" val="464327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China and US have engaged in the</a:t>
            </a:r>
            <a:r>
              <a:rPr lang="en-US" baseline="0" dirty="0" smtClean="0"/>
              <a:t> trade talks for a long period of time without success. However this time round the negotiators are optimistic that positive results will come out of the discussions and change the previous perceptions. </a:t>
            </a:r>
            <a:endParaRPr lang="en-US" dirty="0"/>
          </a:p>
        </p:txBody>
      </p:sp>
      <p:sp>
        <p:nvSpPr>
          <p:cNvPr id="4" name="Slide Number Placeholder 3"/>
          <p:cNvSpPr>
            <a:spLocks noGrp="1"/>
          </p:cNvSpPr>
          <p:nvPr>
            <p:ph type="sldNum" sz="quarter" idx="10"/>
          </p:nvPr>
        </p:nvSpPr>
        <p:spPr/>
        <p:txBody>
          <a:bodyPr/>
          <a:lstStyle/>
          <a:p>
            <a:fld id="{F4F982D5-1C4B-4F1A-BFA1-6009FCEFC605}" type="slidenum">
              <a:rPr lang="en-US" smtClean="0"/>
              <a:t>2</a:t>
            </a:fld>
            <a:endParaRPr lang="en-US"/>
          </a:p>
        </p:txBody>
      </p:sp>
    </p:spTree>
    <p:extLst>
      <p:ext uri="{BB962C8B-B14F-4D97-AF65-F5344CB8AC3E}">
        <p14:creationId xmlns:p14="http://schemas.microsoft.com/office/powerpoint/2010/main" val="1138398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the author, the stumbling block has been the US, the Washington's continuous insistence on enforcing penalties a situation that hasn’t gone well with the Chinese government as they suspect US is non-committal in the talks. </a:t>
            </a:r>
            <a:endParaRPr lang="en-US" dirty="0"/>
          </a:p>
        </p:txBody>
      </p:sp>
      <p:sp>
        <p:nvSpPr>
          <p:cNvPr id="4" name="Slide Number Placeholder 3"/>
          <p:cNvSpPr>
            <a:spLocks noGrp="1"/>
          </p:cNvSpPr>
          <p:nvPr>
            <p:ph type="sldNum" sz="quarter" idx="10"/>
          </p:nvPr>
        </p:nvSpPr>
        <p:spPr/>
        <p:txBody>
          <a:bodyPr/>
          <a:lstStyle/>
          <a:p>
            <a:fld id="{F4F982D5-1C4B-4F1A-BFA1-6009FCEFC605}" type="slidenum">
              <a:rPr lang="en-US" smtClean="0"/>
              <a:t>3</a:t>
            </a:fld>
            <a:endParaRPr lang="en-US"/>
          </a:p>
        </p:txBody>
      </p:sp>
    </p:spTree>
    <p:extLst>
      <p:ext uri="{BB962C8B-B14F-4D97-AF65-F5344CB8AC3E}">
        <p14:creationId xmlns:p14="http://schemas.microsoft.com/office/powerpoint/2010/main" val="2918967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article it is the US and</a:t>
            </a:r>
            <a:r>
              <a:rPr lang="en-US" baseline="0" dirty="0" smtClean="0"/>
              <a:t> China the two main countries involved and this implies that the impact will be observed in the two countries although it can extent even to other countries.</a:t>
            </a:r>
            <a:endParaRPr lang="en-US" dirty="0"/>
          </a:p>
        </p:txBody>
      </p:sp>
      <p:sp>
        <p:nvSpPr>
          <p:cNvPr id="4" name="Slide Number Placeholder 3"/>
          <p:cNvSpPr>
            <a:spLocks noGrp="1"/>
          </p:cNvSpPr>
          <p:nvPr>
            <p:ph type="sldNum" sz="quarter" idx="10"/>
          </p:nvPr>
        </p:nvSpPr>
        <p:spPr/>
        <p:txBody>
          <a:bodyPr/>
          <a:lstStyle/>
          <a:p>
            <a:fld id="{F4F982D5-1C4B-4F1A-BFA1-6009FCEFC605}" type="slidenum">
              <a:rPr lang="en-US" smtClean="0"/>
              <a:t>4</a:t>
            </a:fld>
            <a:endParaRPr lang="en-US"/>
          </a:p>
        </p:txBody>
      </p:sp>
    </p:spTree>
    <p:extLst>
      <p:ext uri="{BB962C8B-B14F-4D97-AF65-F5344CB8AC3E}">
        <p14:creationId xmlns:p14="http://schemas.microsoft.com/office/powerpoint/2010/main" val="11032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the two countries</a:t>
            </a:r>
            <a:r>
              <a:rPr lang="en-US" baseline="0" dirty="0" smtClean="0"/>
              <a:t> are active members in the international trade as such any good outcome will obvious translate to positive progress on the international trade. More goods will be supplied by both countries and also they will be keen to implement fair tariffs to benefit many people.</a:t>
            </a:r>
            <a:endParaRPr lang="en-US" dirty="0"/>
          </a:p>
        </p:txBody>
      </p:sp>
      <p:sp>
        <p:nvSpPr>
          <p:cNvPr id="4" name="Slide Number Placeholder 3"/>
          <p:cNvSpPr>
            <a:spLocks noGrp="1"/>
          </p:cNvSpPr>
          <p:nvPr>
            <p:ph type="sldNum" sz="quarter" idx="10"/>
          </p:nvPr>
        </p:nvSpPr>
        <p:spPr/>
        <p:txBody>
          <a:bodyPr/>
          <a:lstStyle/>
          <a:p>
            <a:fld id="{F4F982D5-1C4B-4F1A-BFA1-6009FCEFC605}" type="slidenum">
              <a:rPr lang="en-US" smtClean="0"/>
              <a:t>5</a:t>
            </a:fld>
            <a:endParaRPr lang="en-US"/>
          </a:p>
        </p:txBody>
      </p:sp>
    </p:spTree>
    <p:extLst>
      <p:ext uri="{BB962C8B-B14F-4D97-AF65-F5344CB8AC3E}">
        <p14:creationId xmlns:p14="http://schemas.microsoft.com/office/powerpoint/2010/main" val="992730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Positive</a:t>
            </a:r>
            <a:r>
              <a:rPr lang="en-US" baseline="0" dirty="0" smtClean="0"/>
              <a:t> outcomes from the negotiations between China and US will create more competition at the international market hence there will be need for quality products to survive the competition and this will benefit the users. Besides, the international market will realize growth. </a:t>
            </a:r>
            <a:endParaRPr lang="en-US" dirty="0"/>
          </a:p>
        </p:txBody>
      </p:sp>
      <p:sp>
        <p:nvSpPr>
          <p:cNvPr id="4" name="Slide Number Placeholder 3"/>
          <p:cNvSpPr>
            <a:spLocks noGrp="1"/>
          </p:cNvSpPr>
          <p:nvPr>
            <p:ph type="sldNum" sz="quarter" idx="10"/>
          </p:nvPr>
        </p:nvSpPr>
        <p:spPr/>
        <p:txBody>
          <a:bodyPr/>
          <a:lstStyle/>
          <a:p>
            <a:fld id="{F4F982D5-1C4B-4F1A-BFA1-6009FCEFC605}" type="slidenum">
              <a:rPr lang="en-US" smtClean="0"/>
              <a:t>6</a:t>
            </a:fld>
            <a:endParaRPr lang="en-US"/>
          </a:p>
        </p:txBody>
      </p:sp>
    </p:spTree>
    <p:extLst>
      <p:ext uri="{BB962C8B-B14F-4D97-AF65-F5344CB8AC3E}">
        <p14:creationId xmlns:p14="http://schemas.microsoft.com/office/powerpoint/2010/main" val="1895832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 doubt that the international market will be affected negatively</a:t>
            </a:r>
            <a:r>
              <a:rPr lang="en-US" baseline="0" dirty="0" smtClean="0"/>
              <a:t> as a result of the talks. For instance, if the two countries cooperate it is clear that they will dominate the international market hence create monopoly and take advantage to exploit the market. </a:t>
            </a:r>
            <a:endParaRPr lang="en-US" dirty="0"/>
          </a:p>
        </p:txBody>
      </p:sp>
      <p:sp>
        <p:nvSpPr>
          <p:cNvPr id="4" name="Slide Number Placeholder 3"/>
          <p:cNvSpPr>
            <a:spLocks noGrp="1"/>
          </p:cNvSpPr>
          <p:nvPr>
            <p:ph type="sldNum" sz="quarter" idx="10"/>
          </p:nvPr>
        </p:nvSpPr>
        <p:spPr/>
        <p:txBody>
          <a:bodyPr/>
          <a:lstStyle/>
          <a:p>
            <a:fld id="{F4F982D5-1C4B-4F1A-BFA1-6009FCEFC605}" type="slidenum">
              <a:rPr lang="en-US" smtClean="0"/>
              <a:t>7</a:t>
            </a:fld>
            <a:endParaRPr lang="en-US"/>
          </a:p>
        </p:txBody>
      </p:sp>
    </p:spTree>
    <p:extLst>
      <p:ext uri="{BB962C8B-B14F-4D97-AF65-F5344CB8AC3E}">
        <p14:creationId xmlns:p14="http://schemas.microsoft.com/office/powerpoint/2010/main" val="2641386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 negotiations will not bear fruits it will mean US and</a:t>
            </a:r>
            <a:r>
              <a:rPr lang="en-US" baseline="0" dirty="0" smtClean="0"/>
              <a:t> China will continue having conflict a situation that will affect the international trade in areas like the exchange rate market.</a:t>
            </a:r>
            <a:endParaRPr lang="en-US" dirty="0"/>
          </a:p>
        </p:txBody>
      </p:sp>
      <p:sp>
        <p:nvSpPr>
          <p:cNvPr id="4" name="Slide Number Placeholder 3"/>
          <p:cNvSpPr>
            <a:spLocks noGrp="1"/>
          </p:cNvSpPr>
          <p:nvPr>
            <p:ph type="sldNum" sz="quarter" idx="10"/>
          </p:nvPr>
        </p:nvSpPr>
        <p:spPr/>
        <p:txBody>
          <a:bodyPr/>
          <a:lstStyle/>
          <a:p>
            <a:fld id="{F4F982D5-1C4B-4F1A-BFA1-6009FCEFC605}" type="slidenum">
              <a:rPr lang="en-US" smtClean="0"/>
              <a:t>8</a:t>
            </a:fld>
            <a:endParaRPr lang="en-US"/>
          </a:p>
        </p:txBody>
      </p:sp>
    </p:spTree>
    <p:extLst>
      <p:ext uri="{BB962C8B-B14F-4D97-AF65-F5344CB8AC3E}">
        <p14:creationId xmlns:p14="http://schemas.microsoft.com/office/powerpoint/2010/main" val="3269690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From left, U.S. Deputy Trade Representative Jeffrey </a:t>
            </a:r>
            <a:r>
              <a:rPr lang="en-US" sz="1200" b="0" i="0" kern="1200" dirty="0" err="1" smtClean="0">
                <a:solidFill>
                  <a:schemeClr val="tx1"/>
                </a:solidFill>
                <a:effectLst/>
                <a:latin typeface="+mn-lt"/>
                <a:ea typeface="+mn-ea"/>
                <a:cs typeface="+mn-cs"/>
              </a:rPr>
              <a:t>Gerrish</a:t>
            </a:r>
            <a:r>
              <a:rPr lang="en-US" sz="1200" b="0" i="0" kern="1200" dirty="0" smtClean="0">
                <a:solidFill>
                  <a:schemeClr val="tx1"/>
                </a:solidFill>
                <a:effectLst/>
                <a:latin typeface="+mn-lt"/>
                <a:ea typeface="+mn-ea"/>
                <a:cs typeface="+mn-cs"/>
              </a:rPr>
              <a:t>, U.S. Ambassador to China Terry </a:t>
            </a:r>
            <a:r>
              <a:rPr lang="en-US" sz="1200" b="0" i="0" kern="1200" dirty="0" err="1" smtClean="0">
                <a:solidFill>
                  <a:schemeClr val="tx1"/>
                </a:solidFill>
                <a:effectLst/>
                <a:latin typeface="+mn-lt"/>
                <a:ea typeface="+mn-ea"/>
                <a:cs typeface="+mn-cs"/>
              </a:rPr>
              <a:t>Branstad</a:t>
            </a:r>
            <a:r>
              <a:rPr lang="en-US" sz="1200" b="0" i="0" kern="1200" dirty="0" smtClean="0">
                <a:solidFill>
                  <a:schemeClr val="tx1"/>
                </a:solidFill>
                <a:effectLst/>
                <a:latin typeface="+mn-lt"/>
                <a:ea typeface="+mn-ea"/>
                <a:cs typeface="+mn-cs"/>
              </a:rPr>
              <a:t>, U.S. Treasury Secretary Steven Mnuchin, U.S. Trade Representative Robert Lighthizer, China's Vice Premier Liu He, Yi Gang, governor of the People's Bank of China (PBC) and National Development and Reform Commission Vice Chairman Ning </a:t>
            </a:r>
            <a:r>
              <a:rPr lang="en-US" sz="1200" b="0" i="0" kern="1200" dirty="0" err="1" smtClean="0">
                <a:solidFill>
                  <a:schemeClr val="tx1"/>
                </a:solidFill>
                <a:effectLst/>
                <a:latin typeface="+mn-lt"/>
                <a:ea typeface="+mn-ea"/>
                <a:cs typeface="+mn-cs"/>
              </a:rPr>
              <a:t>Jizhe</a:t>
            </a:r>
            <a:r>
              <a:rPr lang="en-US" sz="1200" b="0" i="0" kern="1200" dirty="0" smtClean="0">
                <a:solidFill>
                  <a:schemeClr val="tx1"/>
                </a:solidFill>
                <a:effectLst/>
                <a:latin typeface="+mn-lt"/>
                <a:ea typeface="+mn-ea"/>
                <a:cs typeface="+mn-cs"/>
              </a:rPr>
              <a:t> pose for a group photo at </a:t>
            </a:r>
            <a:r>
              <a:rPr lang="en-US" sz="1200" b="0" i="0" kern="1200" dirty="0" err="1" smtClean="0">
                <a:solidFill>
                  <a:schemeClr val="tx1"/>
                </a:solidFill>
                <a:effectLst/>
                <a:latin typeface="+mn-lt"/>
                <a:ea typeface="+mn-ea"/>
                <a:cs typeface="+mn-cs"/>
              </a:rPr>
              <a:t>Diaoyutai</a:t>
            </a:r>
            <a:r>
              <a:rPr lang="en-US" sz="1200" b="0" i="0" kern="1200" dirty="0" smtClean="0">
                <a:solidFill>
                  <a:schemeClr val="tx1"/>
                </a:solidFill>
                <a:effectLst/>
                <a:latin typeface="+mn-lt"/>
                <a:ea typeface="+mn-ea"/>
                <a:cs typeface="+mn-cs"/>
              </a:rPr>
              <a:t> State Guesthouse in Beijing Friday, March 29, 2019</a:t>
            </a:r>
            <a:endParaRPr lang="en-US" dirty="0"/>
          </a:p>
        </p:txBody>
      </p:sp>
      <p:sp>
        <p:nvSpPr>
          <p:cNvPr id="4" name="Slide Number Placeholder 3"/>
          <p:cNvSpPr>
            <a:spLocks noGrp="1"/>
          </p:cNvSpPr>
          <p:nvPr>
            <p:ph type="sldNum" sz="quarter" idx="10"/>
          </p:nvPr>
        </p:nvSpPr>
        <p:spPr/>
        <p:txBody>
          <a:bodyPr/>
          <a:lstStyle/>
          <a:p>
            <a:fld id="{F4F982D5-1C4B-4F1A-BFA1-6009FCEFC605}" type="slidenum">
              <a:rPr lang="en-US" smtClean="0"/>
              <a:t>9</a:t>
            </a:fld>
            <a:endParaRPr lang="en-US"/>
          </a:p>
        </p:txBody>
      </p:sp>
    </p:spTree>
    <p:extLst>
      <p:ext uri="{BB962C8B-B14F-4D97-AF65-F5344CB8AC3E}">
        <p14:creationId xmlns:p14="http://schemas.microsoft.com/office/powerpoint/2010/main" val="2903749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above is the link to</a:t>
            </a:r>
            <a:r>
              <a:rPr lang="en-US" baseline="0" dirty="0" smtClean="0"/>
              <a:t> the US and China trade talks </a:t>
            </a:r>
            <a:endParaRPr lang="en-US" dirty="0"/>
          </a:p>
        </p:txBody>
      </p:sp>
      <p:sp>
        <p:nvSpPr>
          <p:cNvPr id="4" name="Slide Number Placeholder 3"/>
          <p:cNvSpPr>
            <a:spLocks noGrp="1"/>
          </p:cNvSpPr>
          <p:nvPr>
            <p:ph type="sldNum" sz="quarter" idx="10"/>
          </p:nvPr>
        </p:nvSpPr>
        <p:spPr/>
        <p:txBody>
          <a:bodyPr/>
          <a:lstStyle/>
          <a:p>
            <a:fld id="{F4F982D5-1C4B-4F1A-BFA1-6009FCEFC605}" type="slidenum">
              <a:rPr lang="en-US" smtClean="0"/>
              <a:t>10</a:t>
            </a:fld>
            <a:endParaRPr lang="en-US"/>
          </a:p>
        </p:txBody>
      </p:sp>
    </p:spTree>
    <p:extLst>
      <p:ext uri="{BB962C8B-B14F-4D97-AF65-F5344CB8AC3E}">
        <p14:creationId xmlns:p14="http://schemas.microsoft.com/office/powerpoint/2010/main" val="20433750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CEA9865-8544-437F-BCBF-95C897B498A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8988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EA9865-8544-437F-BCBF-95C897B498A3}" type="slidenum">
              <a:rPr lang="en-US" smtClean="0"/>
              <a:t>‹#›</a:t>
            </a:fld>
            <a:endParaRPr lang="en-US"/>
          </a:p>
        </p:txBody>
      </p:sp>
    </p:spTree>
    <p:extLst>
      <p:ext uri="{BB962C8B-B14F-4D97-AF65-F5344CB8AC3E}">
        <p14:creationId xmlns:p14="http://schemas.microsoft.com/office/powerpoint/2010/main" val="3676359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EA9865-8544-437F-BCBF-95C897B498A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2216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72ABCAA-2831-4E75-8B0F-73C30EB85381}" type="datetimeFigureOut">
              <a:rPr lang="en-US" smtClean="0"/>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EA9865-8544-437F-BCBF-95C897B498A3}" type="slidenum">
              <a:rPr lang="en-US" smtClean="0"/>
              <a:t>‹#›</a:t>
            </a:fld>
            <a:endParaRPr lang="en-US"/>
          </a:p>
        </p:txBody>
      </p:sp>
    </p:spTree>
    <p:extLst>
      <p:ext uri="{BB962C8B-B14F-4D97-AF65-F5344CB8AC3E}">
        <p14:creationId xmlns:p14="http://schemas.microsoft.com/office/powerpoint/2010/main" val="1976198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72ABCAA-2831-4E75-8B0F-73C30EB85381}" type="datetimeFigureOut">
              <a:rPr lang="en-US" smtClean="0"/>
              <a:t>4/1/2019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EA9865-8544-437F-BCBF-95C897B498A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7430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72ABCAA-2831-4E75-8B0F-73C30EB85381}" type="datetimeFigureOut">
              <a:rPr lang="en-US" smtClean="0"/>
              <a:t>4/1/2019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EA9865-8544-437F-BCBF-95C897B498A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7344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2ABCAA-2831-4E75-8B0F-73C30EB85381}" type="datetimeFigureOut">
              <a:rPr lang="en-US" smtClean="0"/>
              <a:t>4/1/2019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EA9865-8544-437F-BCBF-95C897B498A3}" type="slidenum">
              <a:rPr lang="en-US" smtClean="0"/>
              <a:t>‹#›</a:t>
            </a:fld>
            <a:endParaRPr lang="en-US"/>
          </a:p>
        </p:txBody>
      </p:sp>
    </p:spTree>
    <p:extLst>
      <p:ext uri="{BB962C8B-B14F-4D97-AF65-F5344CB8AC3E}">
        <p14:creationId xmlns:p14="http://schemas.microsoft.com/office/powerpoint/2010/main" val="539889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2ABCAA-2831-4E75-8B0F-73C30EB85381}" type="datetimeFigureOut">
              <a:rPr lang="en-US" smtClean="0"/>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EA9865-8544-437F-BCBF-95C897B498A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5575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2ABCAA-2831-4E75-8B0F-73C30EB85381}" type="datetimeFigureOut">
              <a:rPr lang="en-US" smtClean="0"/>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EA9865-8544-437F-BCBF-95C897B498A3}" type="slidenum">
              <a:rPr lang="en-US" smtClean="0"/>
              <a:t>‹#›</a:t>
            </a:fld>
            <a:endParaRPr lang="en-US"/>
          </a:p>
        </p:txBody>
      </p:sp>
    </p:spTree>
    <p:extLst>
      <p:ext uri="{BB962C8B-B14F-4D97-AF65-F5344CB8AC3E}">
        <p14:creationId xmlns:p14="http://schemas.microsoft.com/office/powerpoint/2010/main" val="2055111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2ABCAA-2831-4E75-8B0F-73C30EB85381}" type="datetimeFigureOut">
              <a:rPr lang="en-US" smtClean="0"/>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EA9865-8544-437F-BCBF-95C897B498A3}" type="slidenum">
              <a:rPr lang="en-US" smtClean="0"/>
              <a:t>‹#›</a:t>
            </a:fld>
            <a:endParaRPr lang="en-US"/>
          </a:p>
        </p:txBody>
      </p:sp>
    </p:spTree>
    <p:extLst>
      <p:ext uri="{BB962C8B-B14F-4D97-AF65-F5344CB8AC3E}">
        <p14:creationId xmlns:p14="http://schemas.microsoft.com/office/powerpoint/2010/main" val="3049248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EA9865-8544-437F-BCBF-95C897B498A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9166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EA9865-8544-437F-BCBF-95C897B498A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3294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EA9865-8544-437F-BCBF-95C897B498A3}" type="slidenum">
              <a:rPr lang="en-US" smtClean="0"/>
              <a:t>‹#›</a:t>
            </a:fld>
            <a:endParaRPr lang="en-US"/>
          </a:p>
        </p:txBody>
      </p:sp>
    </p:spTree>
    <p:extLst>
      <p:ext uri="{BB962C8B-B14F-4D97-AF65-F5344CB8AC3E}">
        <p14:creationId xmlns:p14="http://schemas.microsoft.com/office/powerpoint/2010/main" val="2785253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EA9865-8544-437F-BCBF-95C897B498A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0919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EA9865-8544-437F-BCBF-95C897B498A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2690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EA9865-8544-437F-BCBF-95C897B498A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8598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72ABCAA-2831-4E75-8B0F-73C30EB85381}" type="datetimeFigureOut">
              <a:rPr lang="en-US" smtClean="0"/>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EA9865-8544-437F-BCBF-95C897B498A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9544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2ABCAA-2831-4E75-8B0F-73C30EB85381}" type="datetimeFigureOut">
              <a:rPr lang="en-US" smtClean="0"/>
              <a:t>4/1/2019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CEA9865-8544-437F-BCBF-95C897B498A3}" type="slidenum">
              <a:rPr lang="en-US" smtClean="0"/>
              <a:t>‹#›</a:t>
            </a:fld>
            <a:endParaRPr lang="en-US"/>
          </a:p>
        </p:txBody>
      </p:sp>
    </p:spTree>
    <p:extLst>
      <p:ext uri="{BB962C8B-B14F-4D97-AF65-F5344CB8AC3E}">
        <p14:creationId xmlns:p14="http://schemas.microsoft.com/office/powerpoint/2010/main" val="1744701787"/>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bc.ca/news/business/us-china-trade-talks-1.507670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CHINA US TRADE TALKS</a:t>
            </a:r>
            <a:endParaRPr lang="en-US" dirty="0"/>
          </a:p>
        </p:txBody>
      </p:sp>
      <p:sp>
        <p:nvSpPr>
          <p:cNvPr id="3" name="Subtitle 2"/>
          <p:cNvSpPr>
            <a:spLocks noGrp="1"/>
          </p:cNvSpPr>
          <p:nvPr>
            <p:ph type="subTitle" idx="1"/>
          </p:nvPr>
        </p:nvSpPr>
        <p:spPr>
          <a:xfrm>
            <a:off x="1524000" y="3280178"/>
            <a:ext cx="9144000" cy="1655762"/>
          </a:xfrm>
        </p:spPr>
        <p:txBody>
          <a:bodyPr/>
          <a:lstStyle/>
          <a:p>
            <a:r>
              <a:rPr lang="en-US" dirty="0" smtClean="0"/>
              <a:t>Summary of the article and outline of impacts</a:t>
            </a:r>
          </a:p>
          <a:p>
            <a:endParaRPr lang="en-US" dirty="0"/>
          </a:p>
        </p:txBody>
      </p:sp>
    </p:spTree>
    <p:extLst>
      <p:ext uri="{BB962C8B-B14F-4D97-AF65-F5344CB8AC3E}">
        <p14:creationId xmlns:p14="http://schemas.microsoft.com/office/powerpoint/2010/main" val="3752041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China and US have engaged in trade talks aimed at reaching the agreement on industrial policy and technology issues affecting the two countries to foster trade</a:t>
            </a:r>
          </a:p>
          <a:p>
            <a:r>
              <a:rPr lang="en-US" dirty="0" smtClean="0"/>
              <a:t>The trade is being conducted in Beijing however on Friday they adjourned according to Steven Mnuchin the U.S Treasury secretary</a:t>
            </a:r>
          </a:p>
          <a:p>
            <a:r>
              <a:rPr lang="en-US" dirty="0" smtClean="0"/>
              <a:t> Mnuchin represented US while Lighthizer represented China</a:t>
            </a:r>
          </a:p>
          <a:p>
            <a:r>
              <a:rPr lang="en-US" dirty="0" smtClean="0"/>
              <a:t>Donald Trump the U.S president was optimistic of the two countries reaching an agreement in the talks </a:t>
            </a:r>
          </a:p>
          <a:p>
            <a:r>
              <a:rPr lang="en-US" dirty="0" smtClean="0"/>
              <a:t>Gao Feng the commerce ministry of China noted that there is serious commitments between the two countries.</a:t>
            </a:r>
            <a:endParaRPr lang="en-US" dirty="0"/>
          </a:p>
        </p:txBody>
      </p:sp>
    </p:spTree>
    <p:extLst>
      <p:ext uri="{BB962C8B-B14F-4D97-AF65-F5344CB8AC3E}">
        <p14:creationId xmlns:p14="http://schemas.microsoft.com/office/powerpoint/2010/main" val="1306327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normAutofit fontScale="92500"/>
          </a:bodyPr>
          <a:lstStyle/>
          <a:p>
            <a:r>
              <a:rPr lang="en-US" dirty="0" smtClean="0"/>
              <a:t>The Washington’s rigidity on putting I place enforcement mechanisms that involves penalties for non-commitment behaviors remains a stumbling block </a:t>
            </a:r>
          </a:p>
          <a:p>
            <a:r>
              <a:rPr lang="en-US" dirty="0" smtClean="0"/>
              <a:t>It is believed that the negotiations are unlikely to yield fruits on conflicts troubling the relations between the two countries. The most critical issues that seem not to be agreed upon are; the Chinas huge trade surplus with the U.S, also the accusations that China has transferred the foreign technology for selfish purposes.</a:t>
            </a:r>
          </a:p>
          <a:p>
            <a:r>
              <a:rPr lang="en-US" dirty="0" smtClean="0"/>
              <a:t>The tariff issue to leverage the trade relations by president Trump</a:t>
            </a:r>
          </a:p>
          <a:p>
            <a:r>
              <a:rPr lang="en-US" dirty="0" smtClean="0"/>
              <a:t> </a:t>
            </a:r>
            <a:endParaRPr lang="en-US" dirty="0"/>
          </a:p>
        </p:txBody>
      </p:sp>
    </p:spTree>
    <p:extLst>
      <p:ext uri="{BB962C8B-B14F-4D97-AF65-F5344CB8AC3E}">
        <p14:creationId xmlns:p14="http://schemas.microsoft.com/office/powerpoint/2010/main" val="2191517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countries impacted </a:t>
            </a:r>
            <a:endParaRPr lang="en-US" dirty="0"/>
          </a:p>
        </p:txBody>
      </p:sp>
      <p:sp>
        <p:nvSpPr>
          <p:cNvPr id="3" name="Content Placeholder 2"/>
          <p:cNvSpPr>
            <a:spLocks noGrp="1"/>
          </p:cNvSpPr>
          <p:nvPr>
            <p:ph idx="1"/>
          </p:nvPr>
        </p:nvSpPr>
        <p:spPr/>
        <p:txBody>
          <a:bodyPr/>
          <a:lstStyle/>
          <a:p>
            <a:r>
              <a:rPr lang="en-US" dirty="0" smtClean="0"/>
              <a:t>The countries involved are the United States of America and China, which means the impacted will be on the two countries in context. </a:t>
            </a:r>
          </a:p>
          <a:p>
            <a:r>
              <a:rPr lang="en-US" dirty="0" smtClean="0"/>
              <a:t>If the negotiations are positive it will mean the advantage for both countries on industrial policy matters and technology however, if it goes otherwise then they both stand to loose.</a:t>
            </a:r>
          </a:p>
          <a:p>
            <a:r>
              <a:rPr lang="en-US" dirty="0" smtClean="0"/>
              <a:t>However there are other countries closely monitoring the situation and the outcome taking in consideration China and US are dominant forces in the international market. </a:t>
            </a:r>
            <a:endParaRPr lang="en-US" dirty="0"/>
          </a:p>
        </p:txBody>
      </p:sp>
    </p:spTree>
    <p:extLst>
      <p:ext uri="{BB962C8B-B14F-4D97-AF65-F5344CB8AC3E}">
        <p14:creationId xmlns:p14="http://schemas.microsoft.com/office/powerpoint/2010/main" val="1946950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effect to the international trade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Development of other countries participating in the trade. As stated earlier, US and China are dominant nations on the international market, as such if they are in good terms it means they will actively participate in the international trade rather then engage in conflicts.</a:t>
            </a:r>
          </a:p>
          <a:p>
            <a:r>
              <a:rPr lang="en-US" dirty="0" smtClean="0"/>
              <a:t>Increased supply of goods and services on the international trade market as both countries will be engaging constructively rather than negative divergence</a:t>
            </a:r>
          </a:p>
          <a:p>
            <a:r>
              <a:rPr lang="en-US" dirty="0" smtClean="0"/>
              <a:t>Reduction of unfair tariffs. If the negotiations yield results it means the issue of tariffs that has dominated the negotiations will be done away with hence benefiting other countries participating in the international market.</a:t>
            </a:r>
            <a:endParaRPr lang="en-US" dirty="0"/>
          </a:p>
        </p:txBody>
      </p:sp>
    </p:spTree>
    <p:extLst>
      <p:ext uri="{BB962C8B-B14F-4D97-AF65-F5344CB8AC3E}">
        <p14:creationId xmlns:p14="http://schemas.microsoft.com/office/powerpoint/2010/main" val="1993638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Positive effects in the international trade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It will encourage market competition. The positive negotiations between the US and China will boost the international market and hence bringing on board other different nations in the process increasing competition and this will help the production of quality products.</a:t>
            </a:r>
          </a:p>
          <a:p>
            <a:r>
              <a:rPr lang="en-US" dirty="0" smtClean="0"/>
              <a:t>International growth. In the event both countries come in agreement it means that they will contribute positively at the international market and also help other countries to grow and this will automatically result in the growth of the international trade.</a:t>
            </a:r>
          </a:p>
          <a:p>
            <a:r>
              <a:rPr lang="en-US" dirty="0" smtClean="0"/>
              <a:t> </a:t>
            </a:r>
            <a:endParaRPr lang="en-US" dirty="0"/>
          </a:p>
        </p:txBody>
      </p:sp>
    </p:spTree>
    <p:extLst>
      <p:ext uri="{BB962C8B-B14F-4D97-AF65-F5344CB8AC3E}">
        <p14:creationId xmlns:p14="http://schemas.microsoft.com/office/powerpoint/2010/main" val="2381677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impacts on the international trade </a:t>
            </a:r>
            <a:endParaRPr lang="en-US" dirty="0"/>
          </a:p>
        </p:txBody>
      </p:sp>
      <p:sp>
        <p:nvSpPr>
          <p:cNvPr id="3" name="Content Placeholder 2"/>
          <p:cNvSpPr>
            <a:spLocks noGrp="1"/>
          </p:cNvSpPr>
          <p:nvPr>
            <p:ph idx="1"/>
          </p:nvPr>
        </p:nvSpPr>
        <p:spPr>
          <a:xfrm>
            <a:off x="838199" y="1825625"/>
            <a:ext cx="8838063" cy="4351338"/>
          </a:xfrm>
        </p:spPr>
        <p:txBody>
          <a:bodyPr>
            <a:normAutofit/>
          </a:bodyPr>
          <a:lstStyle/>
          <a:p>
            <a:r>
              <a:rPr lang="en-US" dirty="0" smtClean="0"/>
              <a:t>Monopoly of the market . In the event that the negotiations will be successful, it means that the US and China will keep on dominating the market hence affecting other countries participating in the trade hence benefiting only two countries. </a:t>
            </a:r>
          </a:p>
          <a:p>
            <a:r>
              <a:rPr lang="en-US" dirty="0" smtClean="0"/>
              <a:t>Political risks. It is clear that the US president Donald Trump is always controversial in nature yet he has a lot of influence on the international trade US being a superpower. Already China has complained about Donald Trump interference in the negotiations and the latest tariffs he has proposed yet going forward it will complicate matters even worse. </a:t>
            </a:r>
            <a:endParaRPr lang="en-US" dirty="0"/>
          </a:p>
        </p:txBody>
      </p:sp>
    </p:spTree>
    <p:extLst>
      <p:ext uri="{BB962C8B-B14F-4D97-AF65-F5344CB8AC3E}">
        <p14:creationId xmlns:p14="http://schemas.microsoft.com/office/powerpoint/2010/main" val="455273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effects in the international trade</a:t>
            </a:r>
            <a:endParaRPr lang="en-US" dirty="0"/>
          </a:p>
        </p:txBody>
      </p:sp>
      <p:sp>
        <p:nvSpPr>
          <p:cNvPr id="3" name="Content Placeholder 2"/>
          <p:cNvSpPr>
            <a:spLocks noGrp="1"/>
          </p:cNvSpPr>
          <p:nvPr>
            <p:ph idx="1"/>
          </p:nvPr>
        </p:nvSpPr>
        <p:spPr/>
        <p:txBody>
          <a:bodyPr>
            <a:normAutofit lnSpcReduction="10000"/>
          </a:bodyPr>
          <a:lstStyle/>
          <a:p>
            <a:r>
              <a:rPr lang="en-US" dirty="0" smtClean="0"/>
              <a:t>Effects of conflicts. Already US and China have been in a constant conflict on technology and industrial policy resorting to negotiations. However in the eventuality that the negotiations collapses it means that the conflict will continue and this will only impact negatively on the international market. </a:t>
            </a:r>
          </a:p>
          <a:p>
            <a:r>
              <a:rPr lang="en-US" dirty="0" smtClean="0"/>
              <a:t>Exchange rates risks. There are various currencies that are used at the international market, however the US dollar tends to dominate the market. This means the international market heavily depends on the US dollar and as such if China and US will not end conflicts this is likely to affect the international market. </a:t>
            </a:r>
            <a:endParaRPr lang="en-US" dirty="0"/>
          </a:p>
        </p:txBody>
      </p:sp>
    </p:spTree>
    <p:extLst>
      <p:ext uri="{BB962C8B-B14F-4D97-AF65-F5344CB8AC3E}">
        <p14:creationId xmlns:p14="http://schemas.microsoft.com/office/powerpoint/2010/main" val="1444656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China, US Trade talk committee members</a:t>
            </a:r>
            <a:endParaRPr lang="en-US" dirty="0"/>
          </a:p>
        </p:txBody>
      </p:sp>
      <p:pic>
        <p:nvPicPr>
          <p:cNvPr id="1026" name="Picture 2" descr="https://i.cbc.ca/1.5076708.1553869645!/cpImage/httpImage/image.jpg_gen/derivatives/16x9_780/china-us-trade-talks.jp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148457" y="2557463"/>
            <a:ext cx="5895085" cy="331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278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 to the article </a:t>
            </a:r>
            <a:endParaRPr lang="en-US" dirty="0"/>
          </a:p>
        </p:txBody>
      </p:sp>
      <p:sp>
        <p:nvSpPr>
          <p:cNvPr id="3" name="Content Placeholder 2"/>
          <p:cNvSpPr>
            <a:spLocks noGrp="1"/>
          </p:cNvSpPr>
          <p:nvPr>
            <p:ph idx="1"/>
          </p:nvPr>
        </p:nvSpPr>
        <p:spPr>
          <a:xfrm>
            <a:off x="947382" y="1852920"/>
            <a:ext cx="10515600" cy="4351338"/>
          </a:xfrm>
        </p:spPr>
        <p:txBody>
          <a:bodyPr/>
          <a:lstStyle/>
          <a:p>
            <a:r>
              <a:rPr lang="en-US" dirty="0" smtClean="0">
                <a:hlinkClick r:id="rId3"/>
              </a:rPr>
              <a:t>https://www.cbc.ca/news/business/us-china-trade-talks-1.5076702</a:t>
            </a:r>
            <a:endParaRPr lang="en-US" dirty="0" smtClean="0"/>
          </a:p>
          <a:p>
            <a:endParaRPr lang="en-US" dirty="0"/>
          </a:p>
        </p:txBody>
      </p:sp>
    </p:spTree>
    <p:extLst>
      <p:ext uri="{BB962C8B-B14F-4D97-AF65-F5344CB8AC3E}">
        <p14:creationId xmlns:p14="http://schemas.microsoft.com/office/powerpoint/2010/main" val="14607972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242</TotalTime>
  <Words>1108</Words>
  <Application>Microsoft Office PowerPoint</Application>
  <PresentationFormat>Widescreen</PresentationFormat>
  <Paragraphs>52</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Garamond</vt:lpstr>
      <vt:lpstr>Organic</vt:lpstr>
      <vt:lpstr>CHINA US TRADE TALKS</vt:lpstr>
      <vt:lpstr>Summary </vt:lpstr>
      <vt:lpstr>Summary </vt:lpstr>
      <vt:lpstr>The countries impacted </vt:lpstr>
      <vt:lpstr>Positive effect to the international trade</vt:lpstr>
      <vt:lpstr>Positive effects in the international trade </vt:lpstr>
      <vt:lpstr>Negative impacts on the international trade </vt:lpstr>
      <vt:lpstr>Negative effects in the international trade</vt:lpstr>
      <vt:lpstr>China, US Trade talk committee members</vt:lpstr>
      <vt:lpstr>Link to the article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CHINA US TRADE TALKS</dc:title>
  <dc:creator>Windows User</dc:creator>
  <cp:lastModifiedBy>Windows User</cp:lastModifiedBy>
  <cp:revision>30</cp:revision>
  <dcterms:created xsi:type="dcterms:W3CDTF">2019-04-01T15:19:22Z</dcterms:created>
  <dcterms:modified xsi:type="dcterms:W3CDTF">2019-04-01T19:21:52Z</dcterms:modified>
</cp:coreProperties>
</file>